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296" r:id="rId4"/>
    <p:sldId id="298" r:id="rId5"/>
    <p:sldId id="299" r:id="rId6"/>
    <p:sldId id="297" r:id="rId7"/>
    <p:sldId id="300" r:id="rId8"/>
    <p:sldId id="301" r:id="rId9"/>
    <p:sldId id="302" r:id="rId10"/>
    <p:sldId id="305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94" r:id="rId2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CCCC"/>
    <a:srgbClr val="F38643"/>
    <a:srgbClr val="CCCCFF"/>
    <a:srgbClr val="99CCFF"/>
    <a:srgbClr val="D7F7FD"/>
    <a:srgbClr val="FFCC99"/>
    <a:srgbClr val="0000FF"/>
    <a:srgbClr val="FF66FF"/>
    <a:srgbClr val="D7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5509" autoAdjust="0"/>
  </p:normalViewPr>
  <p:slideViewPr>
    <p:cSldViewPr snapToGrid="0">
      <p:cViewPr varScale="1">
        <p:scale>
          <a:sx n="106" d="100"/>
          <a:sy n="106" d="100"/>
        </p:scale>
        <p:origin x="1680" y="102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27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6A5DEAA-696E-4A8B-B2B2-CF068E858449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30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6464"/>
            <a:ext cx="498539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46CEAE-F447-4323-8534-00D3DFDBC216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34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01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664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537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86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031" y="2091579"/>
            <a:ext cx="4711310" cy="723607"/>
          </a:xfrm>
        </p:spPr>
        <p:txBody>
          <a:bodyPr/>
          <a:lstStyle/>
          <a:p>
            <a:pPr marL="273050" indent="-273050" algn="l" eaLnBrk="1" hangingPunct="1">
              <a:spcBef>
                <a:spcPct val="20000"/>
              </a:spcBef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香港考評局程序</a:t>
            </a: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032" y="3810000"/>
            <a:ext cx="6984840" cy="9747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HKEAA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HKTSA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21869" y="2815186"/>
            <a:ext cx="5020799" cy="825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marL="273050" indent="-273050" algn="l">
              <a:spcBef>
                <a:spcPct val="20000"/>
              </a:spcBef>
              <a:buClrTx/>
              <a:buSzTx/>
              <a:buFontTx/>
              <a:defRPr/>
            </a:pPr>
            <a:r>
              <a:rPr lang="zh-TW" alt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全港性系統評估</a:t>
            </a:r>
            <a:endParaRPr lang="zh-TW" altLang="en-US" kern="0" dirty="0">
              <a:effectLst>
                <a:outerShdw blurRad="38100" dist="38100" dir="2700000" algn="tl">
                  <a:srgbClr val="DDDDDD"/>
                </a:outerShdw>
              </a:effectLst>
              <a:latin typeface="標楷體" panose="03000509000000000000" charset="-120"/>
              <a:ea typeface="標楷體" panose="03000509000000000000" charset="-120"/>
              <a:cs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4325" y="1251721"/>
            <a:ext cx="3088347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整</a:t>
            </a:r>
            <a:r>
              <a:rPr lang="zh-TW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批編修功能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05" y="1931398"/>
            <a:ext cx="6983090" cy="463196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 bwMode="auto">
          <a:xfrm rot="13686116">
            <a:off x="3304600" y="1607930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82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53" y="1227212"/>
            <a:ext cx="5926238" cy="3714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904" y="5027030"/>
            <a:ext cx="765006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修改的學生資料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以紅色顯示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904" y="5856356"/>
            <a:ext cx="765006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新生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該生的所有資料以紅色顯示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97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1342345" y="2781188"/>
            <a:ext cx="6027806" cy="3904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Up Arrow 4"/>
          <p:cNvSpPr/>
          <p:nvPr/>
        </p:nvSpPr>
        <p:spPr bwMode="auto">
          <a:xfrm rot="7820547">
            <a:off x="1141281" y="3582308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05" y="1359985"/>
            <a:ext cx="8948059" cy="1175706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如「班別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」含中文字元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三愛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用戶須把它修改成數字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英文字母組合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:3B)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Up Arrow 8"/>
          <p:cNvSpPr/>
          <p:nvPr/>
        </p:nvSpPr>
        <p:spPr bwMode="auto">
          <a:xfrm rot="13650307">
            <a:off x="3093444" y="3585702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7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8" y="1344546"/>
            <a:ext cx="7186972" cy="49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13" y="1462587"/>
            <a:ext cx="2067444" cy="193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7" y="3597232"/>
            <a:ext cx="9057143" cy="29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6641" y="2014228"/>
            <a:ext cx="5994457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32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互換</a:t>
            </a: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＞預備外發資料＞搜尋</a:t>
            </a:r>
            <a:endParaRPr lang="en-US" sz="32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213" y="6025243"/>
            <a:ext cx="1033722" cy="5338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3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779"/>
          <a:stretch/>
        </p:blipFill>
        <p:spPr>
          <a:xfrm>
            <a:off x="552286" y="1475562"/>
            <a:ext cx="7992367" cy="4533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36814" y="2873829"/>
            <a:ext cx="323683" cy="2710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2025" y="5586400"/>
            <a:ext cx="650589" cy="4225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Up Arrow 7"/>
          <p:cNvSpPr/>
          <p:nvPr/>
        </p:nvSpPr>
        <p:spPr bwMode="auto">
          <a:xfrm rot="18754612">
            <a:off x="1424473" y="5862482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4686" y="2496015"/>
            <a:ext cx="492741" cy="35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7621" y="5893562"/>
            <a:ext cx="549173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選擇學生，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然後預備資料檔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761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3999" y="1168705"/>
            <a:ext cx="549173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資料檔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，確保資料正確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" y="1906186"/>
            <a:ext cx="9057143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1" y="1944778"/>
            <a:ext cx="8989169" cy="40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0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6" r="712" b="1330"/>
          <a:stretch/>
        </p:blipFill>
        <p:spPr>
          <a:xfrm>
            <a:off x="1766888" y="149119"/>
            <a:ext cx="6136141" cy="298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" y="3577927"/>
            <a:ext cx="9019048" cy="110476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4288797" y="3134720"/>
            <a:ext cx="636814" cy="443207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7" y="4741023"/>
            <a:ext cx="8061219" cy="191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67743" y="4947557"/>
            <a:ext cx="1453243" cy="424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66888" y="5949043"/>
            <a:ext cx="486455" cy="7032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09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616822"/>
            <a:ext cx="1963026" cy="271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0" y="4084240"/>
            <a:ext cx="8064390" cy="201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6399" y="2558144"/>
            <a:ext cx="5994457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</a:t>
            </a:r>
            <a:r>
              <a:rPr lang="zh-TW" altLang="en-US" sz="32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遞</a:t>
            </a: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系統＞寄發訊息＞編修訊息</a:t>
            </a:r>
            <a:endParaRPr lang="en-US" sz="32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48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工作流程概覽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13"/>
          <p:cNvSpPr/>
          <p:nvPr/>
        </p:nvSpPr>
        <p:spPr>
          <a:xfrm>
            <a:off x="2535215" y="1092475"/>
            <a:ext cx="6394473" cy="676323"/>
          </a:xfrm>
          <a:prstGeom prst="roundRect">
            <a:avLst/>
          </a:prstGeom>
          <a:solidFill>
            <a:srgbClr val="D7F7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香港考評</a:t>
            </a:r>
            <a:r>
              <a:rPr lang="zh-TW" altLang="en-US" sz="3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局</a:t>
            </a:r>
            <a:r>
              <a:rPr lang="en-US" altLang="zh-TW" sz="3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BCA</a:t>
            </a:r>
            <a:r>
              <a:rPr lang="zh-TW" altLang="en-US" sz="3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向右箭號 19"/>
          <p:cNvSpPr/>
          <p:nvPr/>
        </p:nvSpPr>
        <p:spPr>
          <a:xfrm rot="16200000">
            <a:off x="6162388" y="2243607"/>
            <a:ext cx="1225476" cy="400335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向右箭號 19"/>
          <p:cNvSpPr/>
          <p:nvPr/>
        </p:nvSpPr>
        <p:spPr>
          <a:xfrm rot="5400000">
            <a:off x="5694010" y="2296076"/>
            <a:ext cx="1225475" cy="400335"/>
          </a:xfrm>
          <a:prstGeom prst="rightArrow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文字方塊 15"/>
          <p:cNvSpPr txBox="1"/>
          <p:nvPr/>
        </p:nvSpPr>
        <p:spPr>
          <a:xfrm>
            <a:off x="754892" y="1786815"/>
            <a:ext cx="5351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參數檔案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TSA Parameter file for primary school/</a:t>
            </a:r>
          </a:p>
          <a:p>
            <a:pPr algn="ctr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TSA Parameter file for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secondary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school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18"/>
          <p:cNvSpPr txBox="1"/>
          <p:nvPr/>
        </p:nvSpPr>
        <p:spPr>
          <a:xfrm>
            <a:off x="6711043" y="1966453"/>
            <a:ext cx="257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學生資料檔案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TSA Student Data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1516" y="3133319"/>
            <a:ext cx="8994618" cy="3358013"/>
            <a:chOff x="81516" y="3133319"/>
            <a:chExt cx="8994618" cy="3358013"/>
          </a:xfrm>
        </p:grpSpPr>
        <p:sp>
          <p:nvSpPr>
            <p:cNvPr id="27" name="圓角矩形 16"/>
            <p:cNvSpPr/>
            <p:nvPr/>
          </p:nvSpPr>
          <p:spPr>
            <a:xfrm>
              <a:off x="81516" y="3133319"/>
              <a:ext cx="8994618" cy="33580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26" name="圓角矩形 10"/>
            <p:cNvSpPr/>
            <p:nvPr/>
          </p:nvSpPr>
          <p:spPr>
            <a:xfrm>
              <a:off x="5247249" y="3243734"/>
              <a:ext cx="2477493" cy="874486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聯遞系統</a:t>
              </a:r>
              <a:endPara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向右箭號 19"/>
            <p:cNvSpPr/>
            <p:nvPr/>
          </p:nvSpPr>
          <p:spPr>
            <a:xfrm rot="5400000">
              <a:off x="5923209" y="4358057"/>
              <a:ext cx="725238" cy="400335"/>
            </a:xfrm>
            <a:prstGeom prst="rightArrow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" name="向右箭號 19"/>
            <p:cNvSpPr/>
            <p:nvPr/>
          </p:nvSpPr>
          <p:spPr>
            <a:xfrm rot="16200000">
              <a:off x="6450304" y="4358056"/>
              <a:ext cx="752073" cy="400335"/>
            </a:xfrm>
            <a:prstGeom prst="rightArrow">
              <a:avLst/>
            </a:prstGeom>
            <a:solidFill>
              <a:srgbClr val="FFCC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1" name="圓角矩形 9"/>
            <p:cNvSpPr/>
            <p:nvPr/>
          </p:nvSpPr>
          <p:spPr>
            <a:xfrm>
              <a:off x="312371" y="5200860"/>
              <a:ext cx="2373467" cy="101094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系統保</a:t>
              </a:r>
              <a:r>
                <a:rPr lang="zh-TW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安</a:t>
              </a:r>
              <a:endParaRPr lang="zh-HK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圓角矩形 8"/>
            <p:cNvSpPr/>
            <p:nvPr/>
          </p:nvSpPr>
          <p:spPr>
            <a:xfrm>
              <a:off x="343266" y="4049761"/>
              <a:ext cx="2380744" cy="93929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學生資料</a:t>
              </a:r>
              <a:endParaRPr lang="zh-HK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向右箭號 19"/>
            <p:cNvSpPr/>
            <p:nvPr/>
          </p:nvSpPr>
          <p:spPr>
            <a:xfrm>
              <a:off x="2788815" y="5580615"/>
              <a:ext cx="1513585" cy="40033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文字方塊 12"/>
            <p:cNvSpPr txBox="1"/>
            <p:nvPr/>
          </p:nvSpPr>
          <p:spPr>
            <a:xfrm>
              <a:off x="2395132" y="5214306"/>
              <a:ext cx="2236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使用權限</a:t>
              </a:r>
              <a:endPara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Bent-Up Arrow 36"/>
            <p:cNvSpPr/>
            <p:nvPr/>
          </p:nvSpPr>
          <p:spPr bwMode="auto">
            <a:xfrm flipV="1">
              <a:off x="2789836" y="4324076"/>
              <a:ext cx="2355370" cy="664981"/>
            </a:xfrm>
            <a:prstGeom prst="bentUpArrow">
              <a:avLst>
                <a:gd name="adj1" fmla="val 29105"/>
                <a:gd name="adj2" fmla="val 31157"/>
                <a:gd name="adj3" fmla="val 22948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8" name="文字方塊 2"/>
            <p:cNvSpPr txBox="1"/>
            <p:nvPr/>
          </p:nvSpPr>
          <p:spPr>
            <a:xfrm>
              <a:off x="2983563" y="3869985"/>
              <a:ext cx="1929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相關學生資料</a:t>
              </a:r>
              <a:endPara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圓角矩形 11"/>
            <p:cNvSpPr/>
            <p:nvPr/>
          </p:nvSpPr>
          <p:spPr>
            <a:xfrm>
              <a:off x="4341188" y="5065178"/>
              <a:ext cx="4467539" cy="1206810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全港</a:t>
              </a:r>
              <a:r>
                <a:rPr lang="zh-TW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性系統</a:t>
              </a:r>
              <a:r>
                <a:rPr lang="zh-TW" alt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評估</a:t>
              </a:r>
              <a:endPara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77" y="1175657"/>
            <a:ext cx="3862934" cy="3363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43" y="4539342"/>
            <a:ext cx="6916385" cy="2004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135086" y="4163786"/>
            <a:ext cx="457200" cy="3755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14477" y="5785757"/>
            <a:ext cx="457200" cy="3755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544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9" y="1791883"/>
            <a:ext cx="3987929" cy="3535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304"/>
          <a:stretch/>
        </p:blipFill>
        <p:spPr>
          <a:xfrm>
            <a:off x="4863094" y="2212009"/>
            <a:ext cx="3464478" cy="26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81249" y="4951817"/>
            <a:ext cx="457200" cy="3755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3094" y="3341675"/>
            <a:ext cx="1537706" cy="664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91088" y="4102810"/>
            <a:ext cx="457200" cy="3755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345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2313" y="286020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</a:t>
            </a:r>
            <a:endParaRPr lang="zh-TW" altLang="en-GB" sz="5000" kern="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接收參數檔案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374710" y="1456519"/>
            <a:ext cx="4107977" cy="736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聯遞系統＞接收訊息</a:t>
            </a:r>
            <a:endParaRPr lang="en-US" sz="32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0" y="2634018"/>
            <a:ext cx="8852848" cy="1991891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 bwMode="auto">
          <a:xfrm rot="19862194">
            <a:off x="3219657" y="4472734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5940" y="4898254"/>
            <a:ext cx="2776742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訊息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0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" y="1385578"/>
            <a:ext cx="3668933" cy="365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3166"/>
          <a:stretch/>
        </p:blipFill>
        <p:spPr>
          <a:xfrm>
            <a:off x="4299706" y="2116898"/>
            <a:ext cx="3904334" cy="2203667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 bwMode="auto">
          <a:xfrm rot="19862194">
            <a:off x="665757" y="5089519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96" y="5807427"/>
            <a:ext cx="2756962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「解密」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9862194">
            <a:off x="4726709" y="4287845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2823" y="5043410"/>
            <a:ext cx="5282758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密碼匙後，點選「解密」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3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7" y="1537131"/>
            <a:ext cx="8724900" cy="216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4267" y="2898201"/>
            <a:ext cx="573846" cy="545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90" y="5343354"/>
            <a:ext cx="8165970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4000" sy="104000" algn="ctr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於「全港性系統評估」模組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匯入此參數檔案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42" y="3948723"/>
            <a:ext cx="2895238" cy="914286"/>
          </a:xfrm>
          <a:prstGeom prst="rect">
            <a:avLst/>
          </a:prstGeom>
          <a:effectLst>
            <a:outerShdw blurRad="63500" sx="106000" sy="106000" algn="ctr" rotWithShape="0">
              <a:prstClr val="black">
                <a:alpha val="42000"/>
              </a:prstClr>
            </a:outerShdw>
          </a:effectLst>
        </p:spPr>
      </p:pic>
      <p:sp>
        <p:nvSpPr>
          <p:cNvPr id="14" name="Up Arrow 13"/>
          <p:cNvSpPr/>
          <p:nvPr/>
        </p:nvSpPr>
        <p:spPr bwMode="auto">
          <a:xfrm rot="7686844">
            <a:off x="3180906" y="4614376"/>
            <a:ext cx="668701" cy="619341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3000" sy="103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Up Arrow 14"/>
          <p:cNvSpPr/>
          <p:nvPr/>
        </p:nvSpPr>
        <p:spPr bwMode="auto">
          <a:xfrm rot="7686844">
            <a:off x="755701" y="3394285"/>
            <a:ext cx="668701" cy="619341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3000" sy="103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74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57" y="2443527"/>
            <a:ext cx="6124531" cy="244762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90939" y="1460311"/>
            <a:ext cx="9138419" cy="8560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香港考評局程序</a:t>
            </a:r>
            <a:r>
              <a:rPr lang="zh-TW" altLang="en-US" sz="32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全港系統性評估＞資料互換 ＞處理已接受資料</a:t>
            </a:r>
            <a:r>
              <a:rPr lang="en-US" altLang="zh-TW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32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Up Arrow 11"/>
          <p:cNvSpPr/>
          <p:nvPr/>
        </p:nvSpPr>
        <p:spPr bwMode="auto">
          <a:xfrm rot="19513610">
            <a:off x="3799366" y="4063328"/>
            <a:ext cx="535931" cy="1189349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859" y="5371977"/>
            <a:ext cx="5936829" cy="1175706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參數檔案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，然後按「匯入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成功匯入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6" y="2524559"/>
            <a:ext cx="2504574" cy="3251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25" y="5984678"/>
            <a:ext cx="496808" cy="4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9142" y="1247840"/>
            <a:ext cx="869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如有多於一個級別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授課制的學生參與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「全港性系統評估」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，用戶須匯入</a:t>
            </a:r>
            <a:r>
              <a:rPr lang="zh-TW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所有參數檔案</a:t>
            </a:r>
            <a:endParaRPr lang="en-US" altLang="zh-TW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0230"/>
          <a:stretch/>
        </p:blipFill>
        <p:spPr>
          <a:xfrm>
            <a:off x="126454" y="2502306"/>
            <a:ext cx="8962954" cy="214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2262" b="12040"/>
          <a:stretch/>
        </p:blipFill>
        <p:spPr>
          <a:xfrm>
            <a:off x="99158" y="4817661"/>
            <a:ext cx="8962954" cy="15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編修學生資料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245582"/>
            <a:ext cx="9416954" cy="643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2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香港考評局程序＞全港系統性評估</a:t>
            </a:r>
            <a:r>
              <a:rPr lang="zh-TW" altLang="en-US" sz="3200" kern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＞編修</a:t>
            </a:r>
            <a:r>
              <a:rPr lang="zh-TW" altLang="en-US" sz="32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學生資料</a:t>
            </a:r>
            <a:endParaRPr lang="en-US" sz="32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Up Arrow 15"/>
          <p:cNvSpPr/>
          <p:nvPr/>
        </p:nvSpPr>
        <p:spPr bwMode="auto">
          <a:xfrm rot="19862194">
            <a:off x="967777" y="4180346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916" y="5021083"/>
            <a:ext cx="765006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設定合適的搜尋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條件後，按「搜尋」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7" y="2118389"/>
            <a:ext cx="8873683" cy="20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5" y="1545313"/>
            <a:ext cx="8755853" cy="319045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 bwMode="auto">
          <a:xfrm>
            <a:off x="1022368" y="4303175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2209723" y="4303175"/>
            <a:ext cx="460208" cy="646936"/>
          </a:xfrm>
          <a:prstGeom prst="upArrow">
            <a:avLst/>
          </a:prstGeom>
          <a:solidFill>
            <a:srgbClr val="F38643"/>
          </a:solidFill>
          <a:ln w="50800">
            <a:solidFill>
              <a:schemeClr val="bg1"/>
            </a:solidFill>
          </a:ln>
          <a:effectLst>
            <a:outerShdw blurRad="63500" sx="106000" sy="106000" algn="ctr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728" y="5265085"/>
            <a:ext cx="7650066" cy="58477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預設值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學生的原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配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班別和班號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183367"/>
      </p:ext>
    </p:extLst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287</Words>
  <Application>Microsoft Office PowerPoint</Application>
  <PresentationFormat>On-screen Show (4:3)</PresentationFormat>
  <Paragraphs>45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微軟正黑體</vt:lpstr>
      <vt:lpstr>新細明體</vt:lpstr>
      <vt:lpstr>標楷體</vt:lpstr>
      <vt:lpstr>Arial Black</vt:lpstr>
      <vt:lpstr>Cooper Black</vt:lpstr>
      <vt:lpstr>Tahoma</vt:lpstr>
      <vt:lpstr>Times New Roman</vt:lpstr>
      <vt:lpstr>Trebuchet MS</vt:lpstr>
      <vt:lpstr>Wingdings</vt:lpstr>
      <vt:lpstr>CodeManagement_2006</vt:lpstr>
      <vt:lpstr>香港考評局程序 </vt:lpstr>
      <vt:lpstr>工作流程概覽</vt:lpstr>
      <vt:lpstr>接收參數檔案</vt:lpstr>
      <vt:lpstr>PowerPoint Presentation</vt:lpstr>
      <vt:lpstr>PowerPoint Presentation</vt:lpstr>
      <vt:lpstr>匯入參數檔案</vt:lpstr>
      <vt:lpstr>PowerPoint Presentation</vt:lpstr>
      <vt:lpstr>編修學生資料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YIP, Hiu-ling</dc:creator>
  <cp:lastModifiedBy>SO, Pui-shan Kennis</cp:lastModifiedBy>
  <cp:revision>250</cp:revision>
  <cp:lastPrinted>2020-11-06T04:23:48Z</cp:lastPrinted>
  <dcterms:created xsi:type="dcterms:W3CDTF">2007-01-30T02:15:00Z</dcterms:created>
  <dcterms:modified xsi:type="dcterms:W3CDTF">2020-11-06T06:32:14Z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